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3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4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5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6" r:id="rId4"/>
    <p:sldId id="258" r:id="rId5"/>
    <p:sldId id="262" r:id="rId6"/>
    <p:sldId id="264" r:id="rId7"/>
    <p:sldId id="265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85" r:id="rId17"/>
    <p:sldId id="259" r:id="rId18"/>
    <p:sldId id="263" r:id="rId19"/>
    <p:sldId id="266" r:id="rId20"/>
    <p:sldId id="267" r:id="rId21"/>
    <p:sldId id="268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 varScale="1">
        <p:scale>
          <a:sx n="60" d="100"/>
          <a:sy n="60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86;&#1083;&#1100;&#1079;&#1086;&#1074;&#1072;&#1090;&#1077;&#1083;&#1080;\Desktop\&#1083;&#1077;&#1085;&#1072;\&#1051;&#1080;&#1089;&#1090;%20Microsoft%20Excel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Лист2!$M$1:$M$3</c:f>
              <c:strCache>
                <c:ptCount val="3"/>
                <c:pt idx="1">
                  <c:v>Ниже минимального</c:v>
                </c:pt>
              </c:strCache>
            </c:strRef>
          </c:tx>
          <c:invertIfNegative val="0"/>
          <c:cat>
            <c:strRef>
              <c:f>Лист2!$L$4:$L$8</c:f>
              <c:strCache>
                <c:ptCount val="5"/>
                <c:pt idx="0">
                  <c:v>МАОУ «Лицей № 5»</c:v>
                </c:pt>
                <c:pt idx="1">
                  <c:v>МАОУ «Школа № 58»</c:v>
                </c:pt>
                <c:pt idx="2">
                  <c:v>МАОУ «Школа № 3»</c:v>
                </c:pt>
                <c:pt idx="3">
                  <c:v>МАОУ «Школа № 1»</c:v>
                </c:pt>
                <c:pt idx="4">
                  <c:v>Итого</c:v>
                </c:pt>
              </c:strCache>
            </c:strRef>
          </c:cat>
          <c:val>
            <c:numRef>
              <c:f>Лист2!$M$4:$M$8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Лист2!$N$1:$N$3</c:f>
              <c:strCache>
                <c:ptCount val="3"/>
                <c:pt idx="1">
                  <c:v>Ниже минимального</c:v>
                </c:pt>
              </c:strCache>
            </c:strRef>
          </c:tx>
          <c:invertIfNegative val="0"/>
          <c:cat>
            <c:strRef>
              <c:f>Лист2!$L$4:$L$8</c:f>
              <c:strCache>
                <c:ptCount val="5"/>
                <c:pt idx="0">
                  <c:v>МАОУ «Лицей № 5»</c:v>
                </c:pt>
                <c:pt idx="1">
                  <c:v>МАОУ «Школа № 58»</c:v>
                </c:pt>
                <c:pt idx="2">
                  <c:v>МАОУ «Школа № 3»</c:v>
                </c:pt>
                <c:pt idx="3">
                  <c:v>МАОУ «Школа № 1»</c:v>
                </c:pt>
                <c:pt idx="4">
                  <c:v>Итого</c:v>
                </c:pt>
              </c:strCache>
            </c:strRef>
          </c:cat>
          <c:val>
            <c:numRef>
              <c:f>Лист2!$N$4:$N$8</c:f>
            </c:numRef>
          </c:val>
        </c:ser>
        <c:ser>
          <c:idx val="2"/>
          <c:order val="2"/>
          <c:tx>
            <c:strRef>
              <c:f>Лист2!$O$1:$O$3</c:f>
              <c:strCache>
                <c:ptCount val="3"/>
                <c:pt idx="1">
                  <c:v>От мин.- 60 баллов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Лист2!$L$4:$L$8</c:f>
              <c:strCache>
                <c:ptCount val="5"/>
                <c:pt idx="0">
                  <c:v>МАОУ «Лицей № 5»</c:v>
                </c:pt>
                <c:pt idx="1">
                  <c:v>МАОУ «Школа № 58»</c:v>
                </c:pt>
                <c:pt idx="2">
                  <c:v>МАОУ «Школа № 3»</c:v>
                </c:pt>
                <c:pt idx="3">
                  <c:v>МАОУ «Школа № 1»</c:v>
                </c:pt>
                <c:pt idx="4">
                  <c:v>Итого</c:v>
                </c:pt>
              </c:strCache>
            </c:strRef>
          </c:cat>
          <c:val>
            <c:numRef>
              <c:f>Лист2!$O$4:$O$8</c:f>
              <c:numCache>
                <c:formatCode>0.00%</c:formatCode>
                <c:ptCount val="5"/>
                <c:pt idx="0">
                  <c:v>0.161</c:v>
                </c:pt>
                <c:pt idx="1">
                  <c:v>0.33300000000000002</c:v>
                </c:pt>
                <c:pt idx="2">
                  <c:v>0.115</c:v>
                </c:pt>
                <c:pt idx="3">
                  <c:v>0.48099999999999998</c:v>
                </c:pt>
                <c:pt idx="4">
                  <c:v>0.26400000000000001</c:v>
                </c:pt>
              </c:numCache>
            </c:numRef>
          </c:val>
        </c:ser>
        <c:ser>
          <c:idx val="3"/>
          <c:order val="3"/>
          <c:tx>
            <c:strRef>
              <c:f>Лист2!$P$1:$P$3</c:f>
              <c:strCache>
                <c:ptCount val="3"/>
                <c:pt idx="1">
                  <c:v>От 61-80 баллов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Лист2!$L$4:$L$8</c:f>
              <c:strCache>
                <c:ptCount val="5"/>
                <c:pt idx="0">
                  <c:v>МАОУ «Лицей № 5»</c:v>
                </c:pt>
                <c:pt idx="1">
                  <c:v>МАОУ «Школа № 58»</c:v>
                </c:pt>
                <c:pt idx="2">
                  <c:v>МАОУ «Школа № 3»</c:v>
                </c:pt>
                <c:pt idx="3">
                  <c:v>МАОУ «Школа № 1»</c:v>
                </c:pt>
                <c:pt idx="4">
                  <c:v>Итого</c:v>
                </c:pt>
              </c:strCache>
            </c:strRef>
          </c:cat>
          <c:val>
            <c:numRef>
              <c:f>Лист2!$P$4:$P$8</c:f>
              <c:numCache>
                <c:formatCode>0.00%</c:formatCode>
                <c:ptCount val="5"/>
                <c:pt idx="0">
                  <c:v>0.45100000000000001</c:v>
                </c:pt>
                <c:pt idx="1">
                  <c:v>0.66600000000000004</c:v>
                </c:pt>
                <c:pt idx="2">
                  <c:v>0.61499999999999999</c:v>
                </c:pt>
                <c:pt idx="3" formatCode="0%">
                  <c:v>0.41</c:v>
                </c:pt>
                <c:pt idx="4" formatCode="0%">
                  <c:v>0.52</c:v>
                </c:pt>
              </c:numCache>
            </c:numRef>
          </c:val>
        </c:ser>
        <c:ser>
          <c:idx val="4"/>
          <c:order val="4"/>
          <c:tx>
            <c:strRef>
              <c:f>Лист2!$Q$1:$Q$3</c:f>
              <c:strCache>
                <c:ptCount val="3"/>
                <c:pt idx="1">
                  <c:v>От 81-100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Лист2!$L$4:$L$8</c:f>
              <c:strCache>
                <c:ptCount val="5"/>
                <c:pt idx="0">
                  <c:v>МАОУ «Лицей № 5»</c:v>
                </c:pt>
                <c:pt idx="1">
                  <c:v>МАОУ «Школа № 58»</c:v>
                </c:pt>
                <c:pt idx="2">
                  <c:v>МАОУ «Школа № 3»</c:v>
                </c:pt>
                <c:pt idx="3">
                  <c:v>МАОУ «Школа № 1»</c:v>
                </c:pt>
                <c:pt idx="4">
                  <c:v>Итого</c:v>
                </c:pt>
              </c:strCache>
            </c:strRef>
          </c:cat>
          <c:val>
            <c:numRef>
              <c:f>Лист2!$Q$4:$Q$8</c:f>
              <c:numCache>
                <c:formatCode>General</c:formatCode>
                <c:ptCount val="5"/>
                <c:pt idx="0" formatCode="0%">
                  <c:v>0.39</c:v>
                </c:pt>
                <c:pt idx="1">
                  <c:v>0</c:v>
                </c:pt>
                <c:pt idx="2" formatCode="0%">
                  <c:v>0.27</c:v>
                </c:pt>
                <c:pt idx="3" formatCode="0.00%">
                  <c:v>0.111</c:v>
                </c:pt>
                <c:pt idx="4" formatCode="0.00%">
                  <c:v>0.215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777968"/>
        <c:axId val="136601224"/>
      </c:barChart>
      <c:catAx>
        <c:axId val="135777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6601224"/>
        <c:crosses val="autoZero"/>
        <c:auto val="1"/>
        <c:lblAlgn val="ctr"/>
        <c:lblOffset val="100"/>
        <c:noMultiLvlLbl val="0"/>
      </c:catAx>
      <c:valAx>
        <c:axId val="136601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777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 b="1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28175532319299E-2"/>
          <c:y val="2.8429685751126615E-2"/>
          <c:w val="0.94239138601388639"/>
          <c:h val="0.63745160940873458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"Школа №58"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</c:v>
                </c:pt>
                <c:pt idx="1">
                  <c:v>31</c:v>
                </c:pt>
                <c:pt idx="2">
                  <c:v>45</c:v>
                </c:pt>
                <c:pt idx="3">
                  <c:v>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"Школа №58"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47</c:v>
                </c:pt>
                <c:pt idx="1">
                  <c:v>31</c:v>
                </c:pt>
                <c:pt idx="2">
                  <c:v>45</c:v>
                </c:pt>
                <c:pt idx="3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"Школа №58"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34</c:v>
                </c:pt>
                <c:pt idx="1">
                  <c:v>31</c:v>
                </c:pt>
                <c:pt idx="2">
                  <c:v>45</c:v>
                </c:pt>
                <c:pt idx="3">
                  <c:v>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7067944"/>
        <c:axId val="187068336"/>
      </c:stockChart>
      <c:catAx>
        <c:axId val="187067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7068336"/>
        <c:crosses val="autoZero"/>
        <c:auto val="1"/>
        <c:lblAlgn val="ctr"/>
        <c:lblOffset val="100"/>
        <c:noMultiLvlLbl val="0"/>
      </c:catAx>
      <c:valAx>
        <c:axId val="18706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067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20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40</c:v>
                </c:pt>
                <c:pt idx="1">
                  <c:v>33</c:v>
                </c:pt>
                <c:pt idx="2">
                  <c:v>36</c:v>
                </c:pt>
                <c:pt idx="3">
                  <c:v>21</c:v>
                </c:pt>
                <c:pt idx="4">
                  <c:v>40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30</c:v>
                </c:pt>
                <c:pt idx="1">
                  <c:v>25</c:v>
                </c:pt>
                <c:pt idx="2">
                  <c:v>20</c:v>
                </c:pt>
                <c:pt idx="3">
                  <c:v>12</c:v>
                </c:pt>
                <c:pt idx="4">
                  <c:v>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7069512"/>
        <c:axId val="187069904"/>
      </c:stockChart>
      <c:catAx>
        <c:axId val="187069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7069904"/>
        <c:crosses val="autoZero"/>
        <c:auto val="1"/>
        <c:lblAlgn val="ctr"/>
        <c:lblOffset val="100"/>
        <c:noMultiLvlLbl val="0"/>
      </c:catAx>
      <c:valAx>
        <c:axId val="18706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069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918143252069567E-2"/>
          <c:y val="9.3656244238666086E-2"/>
          <c:w val="0.96501894362197516"/>
          <c:h val="0.61651620223202497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</c:v>
                </c:pt>
                <c:pt idx="1">
                  <c:v>27</c:v>
                </c:pt>
                <c:pt idx="2">
                  <c:v>11</c:v>
                </c:pt>
                <c:pt idx="3">
                  <c:v>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31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31</c:v>
                </c:pt>
                <c:pt idx="1">
                  <c:v>27</c:v>
                </c:pt>
                <c:pt idx="2">
                  <c:v>23</c:v>
                </c:pt>
                <c:pt idx="3">
                  <c:v>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7844376"/>
        <c:axId val="187844768"/>
      </c:stockChart>
      <c:catAx>
        <c:axId val="187844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7844768"/>
        <c:crosses val="autoZero"/>
        <c:auto val="1"/>
        <c:lblAlgn val="ctr"/>
        <c:lblOffset val="100"/>
        <c:noMultiLvlLbl val="0"/>
      </c:catAx>
      <c:valAx>
        <c:axId val="18784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844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2.4E-2</c:v>
                </c:pt>
                <c:pt idx="1">
                  <c:v>1.4E-2</c:v>
                </c:pt>
                <c:pt idx="2">
                  <c:v>2.9000000000000001E-2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0.42899999999999999</c:v>
                </c:pt>
                <c:pt idx="1">
                  <c:v>0.311</c:v>
                </c:pt>
                <c:pt idx="2">
                  <c:v>0.14499999999999999</c:v>
                </c:pt>
                <c:pt idx="3">
                  <c:v>0.25</c:v>
                </c:pt>
                <c:pt idx="4">
                  <c:v>0.33300000000000002</c:v>
                </c:pt>
                <c:pt idx="5">
                  <c:v>0.625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0.38</c:v>
                </c:pt>
                <c:pt idx="1">
                  <c:v>0.40500000000000003</c:v>
                </c:pt>
                <c:pt idx="2">
                  <c:v>0.39100000000000001</c:v>
                </c:pt>
                <c:pt idx="3">
                  <c:v>0.36599999999999999</c:v>
                </c:pt>
                <c:pt idx="4">
                  <c:v>0.44500000000000001</c:v>
                </c:pt>
                <c:pt idx="5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9859485389315873E-2"/>
                  <c:y val="-1.5181150919082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</c:strCache>
            </c:strRef>
          </c:cat>
          <c:val>
            <c:numRef>
              <c:f>Лист1!$E$2:$E$7</c:f>
              <c:numCache>
                <c:formatCode>0.0%</c:formatCode>
                <c:ptCount val="6"/>
                <c:pt idx="0">
                  <c:v>0.16700000000000001</c:v>
                </c:pt>
                <c:pt idx="1">
                  <c:v>0.27</c:v>
                </c:pt>
                <c:pt idx="2">
                  <c:v>0.435</c:v>
                </c:pt>
                <c:pt idx="3">
                  <c:v>0.35399999999999998</c:v>
                </c:pt>
                <c:pt idx="4">
                  <c:v>0.222</c:v>
                </c:pt>
                <c:pt idx="5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845552"/>
        <c:axId val="188118320"/>
      </c:barChart>
      <c:catAx>
        <c:axId val="18784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118320"/>
        <c:crosses val="autoZero"/>
        <c:auto val="1"/>
        <c:lblAlgn val="ctr"/>
        <c:lblOffset val="100"/>
        <c:noMultiLvlLbl val="0"/>
      </c:catAx>
      <c:valAx>
        <c:axId val="18811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84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39171488136761E-2"/>
          <c:y val="1.4300214003379266E-2"/>
          <c:w val="0.92716082851186321"/>
          <c:h val="0.66367468327863099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Русский язык КГО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</c:v>
                </c:pt>
                <c:pt idx="1">
                  <c:v>4</c:v>
                </c:pt>
                <c:pt idx="2">
                  <c:v>13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Русский язык КГО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39</c:v>
                </c:pt>
                <c:pt idx="1">
                  <c:v>38</c:v>
                </c:pt>
                <c:pt idx="2">
                  <c:v>39</c:v>
                </c:pt>
                <c:pt idx="3">
                  <c:v>39</c:v>
                </c:pt>
                <c:pt idx="4">
                  <c:v>36</c:v>
                </c:pt>
                <c:pt idx="5">
                  <c:v>34</c:v>
                </c:pt>
                <c:pt idx="6">
                  <c:v>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5715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57150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</c:marker>
          <c:dPt>
            <c:idx val="1"/>
            <c:marker>
              <c:symbol val="dot"/>
              <c:size val="3"/>
              <c:spPr>
                <a:solidFill>
                  <a:schemeClr val="accent3"/>
                </a:solidFill>
                <a:ln w="57150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rgbClr val="FF0000"/>
                </a:solidFill>
                <a:round/>
              </a:ln>
              <a:effectLst/>
            </c:spPr>
          </c:dPt>
          <c:dPt>
            <c:idx val="2"/>
            <c:marker>
              <c:symbol val="dot"/>
              <c:size val="3"/>
              <c:spPr>
                <a:solidFill>
                  <a:schemeClr val="accent3"/>
                </a:solidFill>
                <a:ln w="57150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rgbClr val="FF0000"/>
                </a:solidFill>
                <a:round/>
              </a:ln>
              <a:effectLst/>
            </c:spPr>
          </c:dPt>
          <c:dPt>
            <c:idx val="3"/>
            <c:marker>
              <c:symbol val="dot"/>
              <c:size val="3"/>
              <c:spPr>
                <a:solidFill>
                  <a:schemeClr val="accent3"/>
                </a:solidFill>
                <a:ln w="57150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rgbClr val="FF0000"/>
                </a:solidFill>
                <a:round/>
              </a:ln>
              <a:effectLst/>
            </c:spPr>
          </c:dPt>
          <c:dPt>
            <c:idx val="4"/>
            <c:marker>
              <c:symbol val="dot"/>
              <c:size val="3"/>
              <c:spPr>
                <a:solidFill>
                  <a:schemeClr val="accent3"/>
                </a:solidFill>
                <a:ln w="57150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rgbClr val="FF0000"/>
                </a:solidFill>
                <a:round/>
              </a:ln>
              <a:effectLst/>
            </c:spPr>
          </c:dPt>
          <c:dPt>
            <c:idx val="5"/>
            <c:marker>
              <c:symbol val="dot"/>
              <c:size val="3"/>
              <c:spPr>
                <a:solidFill>
                  <a:schemeClr val="accent3"/>
                </a:solidFill>
                <a:ln w="57150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rgbClr val="FF0000"/>
                </a:solidFill>
                <a:round/>
              </a:ln>
              <a:effectLst/>
            </c:spPr>
          </c:dPt>
          <c:dPt>
            <c:idx val="6"/>
            <c:marker>
              <c:symbol val="dot"/>
              <c:size val="3"/>
              <c:spPr>
                <a:solidFill>
                  <a:schemeClr val="accent3"/>
                </a:solidFill>
                <a:ln w="57150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rgbClr val="FF0000"/>
                </a:solidFill>
                <a:round/>
              </a:ln>
              <a:effectLst/>
            </c:spPr>
          </c:dPt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Русский язык КГО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29</c:v>
                </c:pt>
                <c:pt idx="1">
                  <c:v>30</c:v>
                </c:pt>
                <c:pt idx="2">
                  <c:v>33</c:v>
                </c:pt>
                <c:pt idx="3">
                  <c:v>31</c:v>
                </c:pt>
                <c:pt idx="4">
                  <c:v>30</c:v>
                </c:pt>
                <c:pt idx="5">
                  <c:v>25</c:v>
                </c:pt>
                <c:pt idx="6">
                  <c:v>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7068728"/>
        <c:axId val="188118712"/>
      </c:stockChart>
      <c:catAx>
        <c:axId val="187068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8118712"/>
        <c:crosses val="autoZero"/>
        <c:auto val="1"/>
        <c:lblAlgn val="ctr"/>
        <c:lblOffset val="100"/>
        <c:noMultiLvlLbl val="0"/>
      </c:catAx>
      <c:valAx>
        <c:axId val="188118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068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56498401117301"/>
          <c:y val="0.84119625851785107"/>
          <c:w val="0.71044035129466632"/>
          <c:h val="0.110668378777927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4.8020097356021004E-3"/>
                  <c:y val="-4.663955652024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6015073017015751E-3"/>
                  <c:y val="-4.6639556520248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0.191</c:v>
                </c:pt>
                <c:pt idx="1">
                  <c:v>0.25600000000000001</c:v>
                </c:pt>
                <c:pt idx="2">
                  <c:v>4.2999999999999997E-2</c:v>
                </c:pt>
                <c:pt idx="3">
                  <c:v>0.19600000000000001</c:v>
                </c:pt>
                <c:pt idx="4">
                  <c:v>0.158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2809546244109975E-2"/>
                  <c:y val="6.3599395254883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60904381020945E-2"/>
                  <c:y val="2.9679717785612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8428638732329933E-2"/>
                  <c:y val="-1.9079818576465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0.34</c:v>
                </c:pt>
                <c:pt idx="1">
                  <c:v>0.33700000000000002</c:v>
                </c:pt>
                <c:pt idx="2">
                  <c:v>0.32800000000000001</c:v>
                </c:pt>
                <c:pt idx="3">
                  <c:v>0.41099999999999998</c:v>
                </c:pt>
                <c:pt idx="4">
                  <c:v>0.26300000000000001</c:v>
                </c:pt>
                <c:pt idx="5">
                  <c:v>0.375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3614068149214658E-2"/>
                  <c:y val="-1.0599899209147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6040194712042008E-3"/>
                  <c:y val="-1.2719879050976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0.38300000000000001</c:v>
                </c:pt>
                <c:pt idx="1">
                  <c:v>0.34899999999999998</c:v>
                </c:pt>
                <c:pt idx="2">
                  <c:v>0.5</c:v>
                </c:pt>
                <c:pt idx="3">
                  <c:v>0.35699999999999998</c:v>
                </c:pt>
                <c:pt idx="4">
                  <c:v>0.47399999999999998</c:v>
                </c:pt>
                <c:pt idx="5">
                  <c:v>0.625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3.2413565715314001E-2"/>
                  <c:y val="-6.35993952548849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</c:strCache>
            </c:strRef>
          </c:cat>
          <c:val>
            <c:numRef>
              <c:f>Лист1!$E$2:$E$7</c:f>
              <c:numCache>
                <c:formatCode>0.0%</c:formatCode>
                <c:ptCount val="6"/>
                <c:pt idx="0">
                  <c:v>8.5999999999999993E-2</c:v>
                </c:pt>
                <c:pt idx="1">
                  <c:v>5.8000000000000003E-2</c:v>
                </c:pt>
                <c:pt idx="2">
                  <c:v>0.129</c:v>
                </c:pt>
                <c:pt idx="3">
                  <c:v>3.5999999999999997E-2</c:v>
                </c:pt>
                <c:pt idx="4">
                  <c:v>0.105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067552"/>
        <c:axId val="188119888"/>
      </c:barChart>
      <c:catAx>
        <c:axId val="18706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8119888"/>
        <c:crosses val="autoZero"/>
        <c:auto val="1"/>
        <c:lblAlgn val="ctr"/>
        <c:lblOffset val="100"/>
        <c:noMultiLvlLbl val="0"/>
      </c:catAx>
      <c:valAx>
        <c:axId val="18811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06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МАОУ "Школа "№1"</c:v>
                </c:pt>
                <c:pt idx="1">
                  <c:v>МАОУ "Школа "№3"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11</c:v>
                </c:pt>
                <c:pt idx="6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МАОУ "Школа "№1"</c:v>
                </c:pt>
                <c:pt idx="1">
                  <c:v>МАОУ "Школа "№3"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26</c:v>
                </c:pt>
                <c:pt idx="1">
                  <c:v>26</c:v>
                </c:pt>
                <c:pt idx="2">
                  <c:v>29</c:v>
                </c:pt>
                <c:pt idx="3">
                  <c:v>23</c:v>
                </c:pt>
                <c:pt idx="4">
                  <c:v>25</c:v>
                </c:pt>
                <c:pt idx="5">
                  <c:v>20</c:v>
                </c:pt>
                <c:pt idx="6">
                  <c:v>29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Лист1!$A$2:$A$8</c:f>
              <c:strCache>
                <c:ptCount val="7"/>
                <c:pt idx="0">
                  <c:v>МАОУ "Школа "№1"</c:v>
                </c:pt>
                <c:pt idx="1">
                  <c:v>МАОУ "Школа "№3"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14</c:v>
                </c:pt>
                <c:pt idx="1">
                  <c:v>13</c:v>
                </c:pt>
                <c:pt idx="2">
                  <c:v>17</c:v>
                </c:pt>
                <c:pt idx="3">
                  <c:v>13</c:v>
                </c:pt>
                <c:pt idx="4">
                  <c:v>16</c:v>
                </c:pt>
                <c:pt idx="5">
                  <c:v>17</c:v>
                </c:pt>
                <c:pt idx="6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8120672"/>
        <c:axId val="188121064"/>
      </c:stockChart>
      <c:catAx>
        <c:axId val="18812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8121064"/>
        <c:crosses val="autoZero"/>
        <c:auto val="1"/>
        <c:lblAlgn val="ctr"/>
        <c:lblOffset val="100"/>
        <c:noMultiLvlLbl val="0"/>
      </c:catAx>
      <c:valAx>
        <c:axId val="188121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12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Камышловский 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</c:v>
                </c:pt>
                <c:pt idx="1">
                  <c:v>11</c:v>
                </c:pt>
                <c:pt idx="2">
                  <c:v>12</c:v>
                </c:pt>
                <c:pt idx="3">
                  <c:v>6</c:v>
                </c:pt>
                <c:pt idx="4">
                  <c:v>21</c:v>
                </c:pt>
                <c:pt idx="5">
                  <c:v>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Камышловский ГО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33</c:v>
                </c:pt>
                <c:pt idx="1">
                  <c:v>25</c:v>
                </c:pt>
                <c:pt idx="2">
                  <c:v>26</c:v>
                </c:pt>
                <c:pt idx="3">
                  <c:v>19</c:v>
                </c:pt>
                <c:pt idx="4">
                  <c:v>32</c:v>
                </c:pt>
                <c:pt idx="5">
                  <c:v>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Камышловский ГО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21</c:v>
                </c:pt>
                <c:pt idx="1">
                  <c:v>18</c:v>
                </c:pt>
                <c:pt idx="2">
                  <c:v>20</c:v>
                </c:pt>
                <c:pt idx="3">
                  <c:v>15</c:v>
                </c:pt>
                <c:pt idx="4">
                  <c:v>21</c:v>
                </c:pt>
                <c:pt idx="5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8121848"/>
        <c:axId val="137647368"/>
      </c:stockChart>
      <c:catAx>
        <c:axId val="188121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37647368"/>
        <c:crosses val="autoZero"/>
        <c:auto val="1"/>
        <c:lblAlgn val="ctr"/>
        <c:lblOffset val="100"/>
        <c:noMultiLvlLbl val="0"/>
      </c:catAx>
      <c:valAx>
        <c:axId val="137647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121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</c:v>
                </c:pt>
                <c:pt idx="1">
                  <c:v>11</c:v>
                </c:pt>
                <c:pt idx="2">
                  <c:v>13</c:v>
                </c:pt>
                <c:pt idx="3">
                  <c:v>14</c:v>
                </c:pt>
                <c:pt idx="4">
                  <c:v>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32</c:v>
                </c:pt>
                <c:pt idx="1">
                  <c:v>30</c:v>
                </c:pt>
                <c:pt idx="2">
                  <c:v>34</c:v>
                </c:pt>
                <c:pt idx="3">
                  <c:v>25</c:v>
                </c:pt>
                <c:pt idx="4">
                  <c:v>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31</c:v>
                </c:pt>
                <c:pt idx="1">
                  <c:v>21</c:v>
                </c:pt>
                <c:pt idx="2">
                  <c:v>27</c:v>
                </c:pt>
                <c:pt idx="3">
                  <c:v>19</c:v>
                </c:pt>
                <c:pt idx="4">
                  <c:v>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37646192"/>
        <c:axId val="137645800"/>
      </c:stockChart>
      <c:catAx>
        <c:axId val="13764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37645800"/>
        <c:crosses val="autoZero"/>
        <c:auto val="1"/>
        <c:lblAlgn val="ctr"/>
        <c:lblOffset val="100"/>
        <c:noMultiLvlLbl val="0"/>
      </c:catAx>
      <c:valAx>
        <c:axId val="137645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64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74583988031763E-2"/>
          <c:y val="4.7225345626583287E-2"/>
          <c:w val="0.93472650098425192"/>
          <c:h val="0.68993425873928038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Камышловский 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8</c:v>
                </c:pt>
                <c:pt idx="4">
                  <c:v>11</c:v>
                </c:pt>
                <c:pt idx="5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Камышловский ГО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</c:v>
                </c:pt>
                <c:pt idx="1">
                  <c:v>20</c:v>
                </c:pt>
                <c:pt idx="2">
                  <c:v>22</c:v>
                </c:pt>
                <c:pt idx="3">
                  <c:v>20</c:v>
                </c:pt>
                <c:pt idx="4">
                  <c:v>22</c:v>
                </c:pt>
                <c:pt idx="5">
                  <c:v>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Лист1!$A$2:$A$7</c:f>
              <c:strCache>
                <c:ptCount val="6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Камышловский ГО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10</c:v>
                </c:pt>
                <c:pt idx="1">
                  <c:v>12</c:v>
                </c:pt>
                <c:pt idx="2">
                  <c:v>18</c:v>
                </c:pt>
                <c:pt idx="3">
                  <c:v>15</c:v>
                </c:pt>
                <c:pt idx="4">
                  <c:v>19</c:v>
                </c:pt>
                <c:pt idx="5">
                  <c:v>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9095040"/>
        <c:axId val="189095432"/>
      </c:stockChart>
      <c:catAx>
        <c:axId val="18909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9095432"/>
        <c:crosses val="autoZero"/>
        <c:auto val="1"/>
        <c:lblAlgn val="ctr"/>
        <c:lblOffset val="100"/>
        <c:noMultiLvlLbl val="0"/>
      </c:catAx>
      <c:valAx>
        <c:axId val="189095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09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56870799739188E-2"/>
          <c:y val="0.10162048362652691"/>
          <c:w val="0.93228794498588741"/>
          <c:h val="0.57232527504147535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57</c:v>
                </c:pt>
                <c:pt idx="1">
                  <c:v>58</c:v>
                </c:pt>
                <c:pt idx="2">
                  <c:v>57</c:v>
                </c:pt>
                <c:pt idx="3">
                  <c:v>48</c:v>
                </c:pt>
                <c:pt idx="4">
                  <c:v>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36</c:v>
                </c:pt>
                <c:pt idx="1">
                  <c:v>46</c:v>
                </c:pt>
                <c:pt idx="2">
                  <c:v>44</c:v>
                </c:pt>
                <c:pt idx="3">
                  <c:v>39</c:v>
                </c:pt>
                <c:pt idx="4">
                  <c:v>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95000"/>
                </a:schemeClr>
              </a:solidFill>
              <a:round/>
            </a:ln>
            <a:effectLst/>
          </c:spPr>
        </c:hiLowLines>
        <c:axId val="136603968"/>
        <c:axId val="136604360"/>
      </c:stockChart>
      <c:catAx>
        <c:axId val="13660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36604360"/>
        <c:crosses val="autoZero"/>
        <c:auto val="1"/>
        <c:lblAlgn val="ctr"/>
        <c:lblOffset val="100"/>
        <c:noMultiLvlLbl val="0"/>
      </c:catAx>
      <c:valAx>
        <c:axId val="136604360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60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15</c:v>
                </c:pt>
                <c:pt idx="3">
                  <c:v>11</c:v>
                </c:pt>
                <c:pt idx="4">
                  <c:v>12</c:v>
                </c:pt>
                <c:pt idx="5">
                  <c:v>11</c:v>
                </c:pt>
                <c:pt idx="6">
                  <c:v>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27</c:v>
                </c:pt>
                <c:pt idx="1">
                  <c:v>34</c:v>
                </c:pt>
                <c:pt idx="2">
                  <c:v>39</c:v>
                </c:pt>
                <c:pt idx="3">
                  <c:v>37</c:v>
                </c:pt>
                <c:pt idx="4">
                  <c:v>27</c:v>
                </c:pt>
                <c:pt idx="5">
                  <c:v>25</c:v>
                </c:pt>
                <c:pt idx="6">
                  <c:v>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21</c:v>
                </c:pt>
                <c:pt idx="1">
                  <c:v>18</c:v>
                </c:pt>
                <c:pt idx="2">
                  <c:v>26</c:v>
                </c:pt>
                <c:pt idx="3">
                  <c:v>22</c:v>
                </c:pt>
                <c:pt idx="4">
                  <c:v>16</c:v>
                </c:pt>
                <c:pt idx="5">
                  <c:v>16</c:v>
                </c:pt>
                <c:pt idx="6">
                  <c:v>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9096216"/>
        <c:axId val="189096608"/>
      </c:stockChart>
      <c:catAx>
        <c:axId val="18909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9096608"/>
        <c:crosses val="autoZero"/>
        <c:auto val="1"/>
        <c:lblAlgn val="ctr"/>
        <c:lblOffset val="100"/>
        <c:noMultiLvlLbl val="0"/>
      </c:catAx>
      <c:valAx>
        <c:axId val="18909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096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21983274463823E-2"/>
          <c:y val="1.707483156262124E-2"/>
          <c:w val="0.93472650098425192"/>
          <c:h val="0.7243286955998588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16</c:v>
                </c:pt>
                <c:pt idx="2">
                  <c:v>40</c:v>
                </c:pt>
                <c:pt idx="3">
                  <c:v>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18</c:v>
                </c:pt>
                <c:pt idx="2">
                  <c:v>40</c:v>
                </c:pt>
                <c:pt idx="3">
                  <c:v>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9097392"/>
        <c:axId val="189097784"/>
      </c:stockChart>
      <c:catAx>
        <c:axId val="18909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9097784"/>
        <c:crosses val="autoZero"/>
        <c:auto val="1"/>
        <c:lblAlgn val="ctr"/>
        <c:lblOffset val="100"/>
        <c:noMultiLvlLbl val="0"/>
      </c:catAx>
      <c:valAx>
        <c:axId val="189097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09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</c:v>
                </c:pt>
                <c:pt idx="1">
                  <c:v>4</c:v>
                </c:pt>
                <c:pt idx="2">
                  <c:v>8</c:v>
                </c:pt>
                <c:pt idx="3">
                  <c:v>15</c:v>
                </c:pt>
                <c:pt idx="4">
                  <c:v>7</c:v>
                </c:pt>
                <c:pt idx="5">
                  <c:v>11</c:v>
                </c:pt>
                <c:pt idx="6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28</c:v>
                </c:pt>
                <c:pt idx="1">
                  <c:v>27</c:v>
                </c:pt>
                <c:pt idx="2">
                  <c:v>27</c:v>
                </c:pt>
                <c:pt idx="3">
                  <c:v>23</c:v>
                </c:pt>
                <c:pt idx="4">
                  <c:v>24</c:v>
                </c:pt>
                <c:pt idx="5">
                  <c:v>22</c:v>
                </c:pt>
                <c:pt idx="6">
                  <c:v>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19</c:v>
                </c:pt>
                <c:pt idx="1">
                  <c:v>18</c:v>
                </c:pt>
                <c:pt idx="2">
                  <c:v>16</c:v>
                </c:pt>
                <c:pt idx="3">
                  <c:v>18</c:v>
                </c:pt>
                <c:pt idx="4">
                  <c:v>19</c:v>
                </c:pt>
                <c:pt idx="5">
                  <c:v>13</c:v>
                </c:pt>
                <c:pt idx="6">
                  <c:v>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/>
              </a:solidFill>
              <a:round/>
            </a:ln>
            <a:effectLst/>
          </c:spPr>
        </c:hiLowLines>
        <c:axId val="188917088"/>
        <c:axId val="188917480"/>
      </c:stockChart>
      <c:catAx>
        <c:axId val="18891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8917480"/>
        <c:crosses val="autoZero"/>
        <c:auto val="1"/>
        <c:lblAlgn val="ctr"/>
        <c:lblOffset val="100"/>
        <c:noMultiLvlLbl val="0"/>
      </c:catAx>
      <c:valAx>
        <c:axId val="188917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91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906234076930526E-2"/>
          <c:y val="1.6710936472014243E-2"/>
          <c:w val="0.93472650098425192"/>
          <c:h val="0.68993425873928038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</c:v>
                </c:pt>
                <c:pt idx="1">
                  <c:v>31</c:v>
                </c:pt>
                <c:pt idx="2">
                  <c:v>47</c:v>
                </c:pt>
                <c:pt idx="3">
                  <c:v>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60</c:v>
                </c:pt>
                <c:pt idx="1">
                  <c:v>31</c:v>
                </c:pt>
                <c:pt idx="2">
                  <c:v>63</c:v>
                </c:pt>
                <c:pt idx="3">
                  <c:v>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31</c:v>
                </c:pt>
                <c:pt idx="1">
                  <c:v>31</c:v>
                </c:pt>
                <c:pt idx="2">
                  <c:v>52</c:v>
                </c:pt>
                <c:pt idx="3">
                  <c:v>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8918264"/>
        <c:axId val="188918656"/>
      </c:stockChart>
      <c:catAx>
        <c:axId val="188918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8918656"/>
        <c:crosses val="autoZero"/>
        <c:auto val="1"/>
        <c:lblAlgn val="ctr"/>
        <c:lblOffset val="100"/>
        <c:noMultiLvlLbl val="0"/>
      </c:catAx>
      <c:valAx>
        <c:axId val="18891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91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</c:v>
                </c:pt>
                <c:pt idx="1">
                  <c:v>15</c:v>
                </c:pt>
                <c:pt idx="2">
                  <c:v>10</c:v>
                </c:pt>
                <c:pt idx="3">
                  <c:v>11</c:v>
                </c:pt>
                <c:pt idx="4">
                  <c:v>18</c:v>
                </c:pt>
                <c:pt idx="5">
                  <c:v>9</c:v>
                </c:pt>
                <c:pt idx="6">
                  <c:v>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32</c:v>
                </c:pt>
                <c:pt idx="1">
                  <c:v>37</c:v>
                </c:pt>
                <c:pt idx="2">
                  <c:v>35</c:v>
                </c:pt>
                <c:pt idx="3">
                  <c:v>32</c:v>
                </c:pt>
                <c:pt idx="4">
                  <c:v>29</c:v>
                </c:pt>
                <c:pt idx="5">
                  <c:v>24</c:v>
                </c:pt>
                <c:pt idx="6">
                  <c:v>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Лист1!$A$2:$A$8</c:f>
              <c:strCache>
                <c:ptCount val="7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МАОУ "Школа №6"</c:v>
                </c:pt>
                <c:pt idx="5">
                  <c:v>МАОУ "Школа №7"</c:v>
                </c:pt>
                <c:pt idx="6">
                  <c:v>Камышловский 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23</c:v>
                </c:pt>
                <c:pt idx="1">
                  <c:v>23</c:v>
                </c:pt>
                <c:pt idx="2">
                  <c:v>25</c:v>
                </c:pt>
                <c:pt idx="3">
                  <c:v>23</c:v>
                </c:pt>
                <c:pt idx="4">
                  <c:v>25</c:v>
                </c:pt>
                <c:pt idx="5">
                  <c:v>19</c:v>
                </c:pt>
                <c:pt idx="6">
                  <c:v>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8919440"/>
        <c:axId val="188919832"/>
      </c:stockChart>
      <c:catAx>
        <c:axId val="18891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8919832"/>
        <c:crosses val="autoZero"/>
        <c:auto val="1"/>
        <c:lblAlgn val="ctr"/>
        <c:lblOffset val="100"/>
        <c:noMultiLvlLbl val="0"/>
      </c:catAx>
      <c:valAx>
        <c:axId val="188919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91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</c:v>
                </c:pt>
                <c:pt idx="1">
                  <c:v>27</c:v>
                </c:pt>
                <c:pt idx="2">
                  <c:v>26</c:v>
                </c:pt>
                <c:pt idx="3">
                  <c:v>21</c:v>
                </c:pt>
                <c:pt idx="4">
                  <c:v>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23</c:v>
                </c:pt>
                <c:pt idx="1">
                  <c:v>27</c:v>
                </c:pt>
                <c:pt idx="2">
                  <c:v>29</c:v>
                </c:pt>
                <c:pt idx="3">
                  <c:v>28</c:v>
                </c:pt>
                <c:pt idx="4">
                  <c:v>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21</c:v>
                </c:pt>
                <c:pt idx="1">
                  <c:v>27</c:v>
                </c:pt>
                <c:pt idx="2">
                  <c:v>27</c:v>
                </c:pt>
                <c:pt idx="3">
                  <c:v>22</c:v>
                </c:pt>
                <c:pt idx="4">
                  <c:v>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8818896"/>
        <c:axId val="188819288"/>
      </c:stockChart>
      <c:catAx>
        <c:axId val="18881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8819288"/>
        <c:crosses val="autoZero"/>
        <c:auto val="1"/>
        <c:lblAlgn val="ctr"/>
        <c:lblOffset val="100"/>
        <c:noMultiLvlLbl val="0"/>
      </c:catAx>
      <c:valAx>
        <c:axId val="188819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818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462357995668942E-2"/>
          <c:y val="2.8429685751126619E-2"/>
          <c:w val="0.9469485484001714"/>
          <c:h val="0.71939980810778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ниже минимального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ИТОГО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мин.-60 баллов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ИТОГО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0.57099999999999995</c:v>
                </c:pt>
                <c:pt idx="1">
                  <c:v>0.13300000000000001</c:v>
                </c:pt>
                <c:pt idx="2">
                  <c:v>0.46100000000000002</c:v>
                </c:pt>
                <c:pt idx="3">
                  <c:v>0.71399999999999997</c:v>
                </c:pt>
                <c:pt idx="4" formatCode="0%">
                  <c:v>0.42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61-80 баллов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ИТОГО</c:v>
                </c:pt>
              </c:strCache>
            </c:strRef>
          </c:cat>
          <c:val>
            <c:numRef>
              <c:f>Лист1!$D$2:$D$6</c:f>
              <c:numCache>
                <c:formatCode>0.00%</c:formatCode>
                <c:ptCount val="5"/>
                <c:pt idx="0" formatCode="0%">
                  <c:v>0.43</c:v>
                </c:pt>
                <c:pt idx="1">
                  <c:v>0.73299999999999998</c:v>
                </c:pt>
                <c:pt idx="2">
                  <c:v>0.5</c:v>
                </c:pt>
                <c:pt idx="3" formatCode="0%">
                  <c:v>0.28499999999999998</c:v>
                </c:pt>
                <c:pt idx="4" formatCode="0%">
                  <c:v>0.53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 81-100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1767280812478968E-2"/>
                  <c:y val="-2.1093748702402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7650110592567718E-2"/>
                  <c:y val="-2.3437498558224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118791472212721E-2"/>
                  <c:y val="-1.8749998846579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>
                        <a:lumMod val="85000"/>
                        <a:lumOff val="1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ИТОГО</c:v>
                </c:pt>
              </c:strCache>
            </c:strRef>
          </c:cat>
          <c:val>
            <c:numRef>
              <c:f>Лист1!$E$2:$E$6</c:f>
              <c:numCache>
                <c:formatCode>0.00%</c:formatCode>
                <c:ptCount val="5"/>
                <c:pt idx="0" formatCode="General">
                  <c:v>0</c:v>
                </c:pt>
                <c:pt idx="1">
                  <c:v>0.13300000000000001</c:v>
                </c:pt>
                <c:pt idx="2">
                  <c:v>3.7999999999999999E-2</c:v>
                </c:pt>
                <c:pt idx="3" formatCode="General">
                  <c:v>0</c:v>
                </c:pt>
                <c:pt idx="4">
                  <c:v>5.3999999999999999E-2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899160"/>
        <c:axId val="138899552"/>
      </c:barChart>
      <c:catAx>
        <c:axId val="13889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38899552"/>
        <c:crosses val="autoZero"/>
        <c:auto val="1"/>
        <c:lblAlgn val="ctr"/>
        <c:lblOffset val="100"/>
        <c:noMultiLvlLbl val="0"/>
      </c:catAx>
      <c:valAx>
        <c:axId val="13889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899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73055002956593E-2"/>
          <c:y val="4.0148435030238988E-2"/>
          <c:w val="0.93996450040397006"/>
          <c:h val="0.67304689511276483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18</c:v>
                </c:pt>
                <c:pt idx="1">
                  <c:v>20</c:v>
                </c:pt>
                <c:pt idx="2">
                  <c:v>24</c:v>
                </c:pt>
                <c:pt idx="3">
                  <c:v>16</c:v>
                </c:pt>
                <c:pt idx="4">
                  <c:v>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</c:v>
                </c:pt>
                <c:pt idx="1">
                  <c:v>15</c:v>
                </c:pt>
                <c:pt idx="2">
                  <c:v>12</c:v>
                </c:pt>
                <c:pt idx="3">
                  <c:v>9</c:v>
                </c:pt>
                <c:pt idx="4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38899944"/>
        <c:axId val="138900336"/>
      </c:stockChart>
      <c:catAx>
        <c:axId val="13889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38900336"/>
        <c:crosses val="autoZero"/>
        <c:auto val="1"/>
        <c:lblAlgn val="ctr"/>
        <c:lblOffset val="100"/>
        <c:noMultiLvlLbl val="0"/>
      </c:catAx>
      <c:valAx>
        <c:axId val="13890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899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62022318047864E-2"/>
          <c:y val="2.7586319280070683E-2"/>
          <c:w val="0.94207267760544922"/>
          <c:h val="0.66024207755779296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21</c:v>
                </c:pt>
                <c:pt idx="2">
                  <c:v>52</c:v>
                </c:pt>
                <c:pt idx="3">
                  <c:v>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</c:v>
                </c:pt>
                <c:pt idx="1">
                  <c:v>40</c:v>
                </c:pt>
                <c:pt idx="2">
                  <c:v>60</c:v>
                </c:pt>
                <c:pt idx="3">
                  <c:v>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</c:v>
                </c:pt>
                <c:pt idx="1">
                  <c:v>30</c:v>
                </c:pt>
                <c:pt idx="2">
                  <c:v>55</c:v>
                </c:pt>
                <c:pt idx="3">
                  <c:v>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/>
              </a:solidFill>
              <a:round/>
            </a:ln>
            <a:effectLst/>
          </c:spPr>
        </c:hiLowLines>
        <c:axId val="185540176"/>
        <c:axId val="185540568"/>
      </c:stockChart>
      <c:catAx>
        <c:axId val="18554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5540568"/>
        <c:crosses val="autoZero"/>
        <c:auto val="1"/>
        <c:lblAlgn val="ctr"/>
        <c:lblOffset val="100"/>
        <c:noMultiLvlLbl val="0"/>
      </c:catAx>
      <c:valAx>
        <c:axId val="185540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54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</c:v>
                </c:pt>
                <c:pt idx="1">
                  <c:v>26</c:v>
                </c:pt>
                <c:pt idx="2">
                  <c:v>19</c:v>
                </c:pt>
                <c:pt idx="3">
                  <c:v>20</c:v>
                </c:pt>
                <c:pt idx="4">
                  <c:v>19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27</c:v>
                </c:pt>
                <c:pt idx="1">
                  <c:v>36</c:v>
                </c:pt>
                <c:pt idx="2">
                  <c:v>54</c:v>
                </c:pt>
                <c:pt idx="3">
                  <c:v>36</c:v>
                </c:pt>
                <c:pt idx="4">
                  <c:v>54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20</c:v>
                </c:pt>
                <c:pt idx="1">
                  <c:v>34</c:v>
                </c:pt>
                <c:pt idx="2">
                  <c:v>42</c:v>
                </c:pt>
                <c:pt idx="3">
                  <c:v>20</c:v>
                </c:pt>
                <c:pt idx="4">
                  <c:v>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5541352"/>
        <c:axId val="185541744"/>
      </c:stockChart>
      <c:catAx>
        <c:axId val="185541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5541744"/>
        <c:crosses val="autoZero"/>
        <c:auto val="1"/>
        <c:lblAlgn val="ctr"/>
        <c:lblOffset val="100"/>
        <c:noMultiLvlLbl val="0"/>
      </c:catAx>
      <c:valAx>
        <c:axId val="18554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541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374343903215474E-2"/>
          <c:y val="2.8429685751126615E-2"/>
          <c:w val="0.94780205052849409"/>
          <c:h val="0.60443315671548004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12</c:v>
                </c:pt>
                <c:pt idx="4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</c:v>
                </c:pt>
                <c:pt idx="1">
                  <c:v>52</c:v>
                </c:pt>
                <c:pt idx="2">
                  <c:v>50</c:v>
                </c:pt>
                <c:pt idx="3">
                  <c:v>32</c:v>
                </c:pt>
                <c:pt idx="4">
                  <c:v>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26</c:v>
                </c:pt>
                <c:pt idx="1">
                  <c:v>36</c:v>
                </c:pt>
                <c:pt idx="2">
                  <c:v>3</c:v>
                </c:pt>
                <c:pt idx="3">
                  <c:v>18</c:v>
                </c:pt>
                <c:pt idx="4">
                  <c:v>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37467320"/>
        <c:axId val="137467712"/>
      </c:stockChart>
      <c:catAx>
        <c:axId val="137467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37467712"/>
        <c:crosses val="autoZero"/>
        <c:auto val="1"/>
        <c:lblAlgn val="ctr"/>
        <c:lblOffset val="100"/>
        <c:noMultiLvlLbl val="0"/>
      </c:catAx>
      <c:valAx>
        <c:axId val="13746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467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36213302466877E-2"/>
          <c:y val="2.8429685751126615E-2"/>
          <c:w val="0.94822099801093096"/>
          <c:h val="0.67563627733536691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"Лицей №5"</c:v>
                </c:pt>
                <c:pt idx="2">
                  <c:v>МАОУ "Школа №58"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41</c:v>
                </c:pt>
                <c:pt idx="2">
                  <c:v>52</c:v>
                </c:pt>
                <c:pt idx="3">
                  <c:v>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"Лицей №5"</c:v>
                </c:pt>
                <c:pt idx="2">
                  <c:v>МАОУ "Школа №58"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49</c:v>
                </c:pt>
                <c:pt idx="1">
                  <c:v>91</c:v>
                </c:pt>
                <c:pt idx="2">
                  <c:v>52</c:v>
                </c:pt>
                <c:pt idx="3">
                  <c:v>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МАОУ "Школа №1"</c:v>
                </c:pt>
                <c:pt idx="1">
                  <c:v>МАОУ "Лицей №5"</c:v>
                </c:pt>
                <c:pt idx="2">
                  <c:v>МАОУ "Школа №58"</c:v>
                </c:pt>
                <c:pt idx="3">
                  <c:v>Камышловский ГО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39</c:v>
                </c:pt>
                <c:pt idx="1">
                  <c:v>41</c:v>
                </c:pt>
                <c:pt idx="2">
                  <c:v>52</c:v>
                </c:pt>
                <c:pt idx="3">
                  <c:v>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7123104"/>
        <c:axId val="138291792"/>
      </c:stockChart>
      <c:catAx>
        <c:axId val="18712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38291792"/>
        <c:crosses val="autoZero"/>
        <c:auto val="1"/>
        <c:lblAlgn val="ctr"/>
        <c:lblOffset val="100"/>
        <c:noMultiLvlLbl val="0"/>
      </c:catAx>
      <c:valAx>
        <c:axId val="13829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12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4209542801064E-2"/>
          <c:y val="3.077343560694909E-2"/>
          <c:w val="0.93585791348063718"/>
          <c:h val="0.64851592782901268"/>
        </c:manualLayout>
      </c:layout>
      <c:stockChart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20</c:v>
                </c:pt>
                <c:pt idx="2">
                  <c:v>17</c:v>
                </c:pt>
                <c:pt idx="3">
                  <c:v>20</c:v>
                </c:pt>
                <c:pt idx="4">
                  <c:v>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Максимальный первичный балл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48</c:v>
                </c:pt>
                <c:pt idx="1">
                  <c:v>65</c:v>
                </c:pt>
                <c:pt idx="2">
                  <c:v>61</c:v>
                </c:pt>
                <c:pt idx="3">
                  <c:v>58</c:v>
                </c:pt>
                <c:pt idx="4">
                  <c:v>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Медиана первичных баллов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МАОУ "Школа №1"</c:v>
                </c:pt>
                <c:pt idx="1">
                  <c:v>МАОУ "Школа №3"</c:v>
                </c:pt>
                <c:pt idx="2">
                  <c:v>МАОУ "Лицей №5"</c:v>
                </c:pt>
                <c:pt idx="3">
                  <c:v>МАОУ "Школа №58"</c:v>
                </c:pt>
                <c:pt idx="4">
                  <c:v>Камышловский 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31</c:v>
                </c:pt>
                <c:pt idx="1">
                  <c:v>44</c:v>
                </c:pt>
                <c:pt idx="2">
                  <c:v>40</c:v>
                </c:pt>
                <c:pt idx="3">
                  <c:v>32</c:v>
                </c:pt>
                <c:pt idx="4">
                  <c:v>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762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185402784"/>
        <c:axId val="185403176"/>
      </c:stockChart>
      <c:catAx>
        <c:axId val="18540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  <c:crossAx val="185403176"/>
        <c:crosses val="autoZero"/>
        <c:auto val="1"/>
        <c:lblAlgn val="ctr"/>
        <c:lblOffset val="100"/>
        <c:noMultiLvlLbl val="0"/>
      </c:catAx>
      <c:valAx>
        <c:axId val="185403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40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77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3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080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4853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99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8393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945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097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92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8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3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83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75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71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03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34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C0C0FB-95EA-4961-A7AE-D576963B35FB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3F307F-B10E-4241-A706-F594DEC04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40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796534"/>
              </p:ext>
            </p:extLst>
          </p:nvPr>
        </p:nvGraphicFramePr>
        <p:xfrm>
          <a:off x="300038" y="365125"/>
          <a:ext cx="11501437" cy="6353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967"/>
                <a:gridCol w="3081452"/>
                <a:gridCol w="2946769"/>
                <a:gridCol w="2434249"/>
              </a:tblGrid>
              <a:tr h="1263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ПОКАЗАТЕЛИ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Основной государственный экзамен (ОГЭ)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Единый государственный экзамен (ЕГЭ)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</a:tr>
              <a:tr h="2122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Общее количество участников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272 участников: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-260 – сдавали ОГЭ;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-12 – сдавали в форме ГВЭ.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106 участника: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-102 – выпускники 11 классов школ;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-4 – выпускники 12 класса.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378 участника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</a:tr>
              <a:tr h="919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участников, получивших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аттестаты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249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101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327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</a:tr>
              <a:tr h="1565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участников, не получивших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аттестаты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12" marR="665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9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91505992"/>
              </p:ext>
            </p:extLst>
          </p:nvPr>
        </p:nvGraphicFramePr>
        <p:xfrm>
          <a:off x="567559" y="1057801"/>
          <a:ext cx="1089397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282" y="134471"/>
            <a:ext cx="11443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истории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 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dirty="0" smtClean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11 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761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53008757"/>
              </p:ext>
            </p:extLst>
          </p:nvPr>
        </p:nvGraphicFramePr>
        <p:xfrm>
          <a:off x="591671" y="1165377"/>
          <a:ext cx="1113787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1671" y="242047"/>
            <a:ext cx="10905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английскому языку в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11 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19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12171355"/>
              </p:ext>
            </p:extLst>
          </p:nvPr>
        </p:nvGraphicFramePr>
        <p:xfrm>
          <a:off x="394138" y="1008993"/>
          <a:ext cx="11225048" cy="5565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8906" y="215153"/>
            <a:ext cx="10367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обществознанию в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11 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409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47240481"/>
              </p:ext>
            </p:extLst>
          </p:nvPr>
        </p:nvGraphicFramePr>
        <p:xfrm>
          <a:off x="457200" y="1165377"/>
          <a:ext cx="11193517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42047"/>
            <a:ext cx="11066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литературе в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11 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404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86959785"/>
              </p:ext>
            </p:extLst>
          </p:nvPr>
        </p:nvGraphicFramePr>
        <p:xfrm>
          <a:off x="409903" y="1178824"/>
          <a:ext cx="1111422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4435" y="255494"/>
            <a:ext cx="10999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физике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 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11 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1029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5322274"/>
              </p:ext>
            </p:extLst>
          </p:nvPr>
        </p:nvGraphicFramePr>
        <p:xfrm>
          <a:off x="520261" y="867584"/>
          <a:ext cx="11319641" cy="5753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47918"/>
            <a:ext cx="10730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информатике и ИКТ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 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11 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31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74630" y="2024550"/>
            <a:ext cx="11466628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Arial Black" panose="020B0A04020102020204" pitchFamily="34" charset="0"/>
              </a:rPr>
              <a:t>Результаты </a:t>
            </a:r>
            <a:r>
              <a:rPr lang="ru-RU" sz="6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ГИА </a:t>
            </a:r>
            <a:r>
              <a:rPr lang="ru-RU" sz="6000" b="1" dirty="0">
                <a:solidFill>
                  <a:srgbClr val="FF0000"/>
                </a:solidFill>
                <a:latin typeface="Arial Black" panose="020B0A04020102020204" pitchFamily="34" charset="0"/>
              </a:rPr>
              <a:t>– 2019 в разрезе каждого ОУ КГО</a:t>
            </a:r>
            <a:r>
              <a:rPr lang="ru-RU" sz="60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6000" b="1" dirty="0">
                <a:solidFill>
                  <a:srgbClr val="FF0000"/>
                </a:solidFill>
                <a:latin typeface="Arial Black" panose="020B0A04020102020204" pitchFamily="34" charset="0"/>
              </a:rPr>
              <a:t>учащихся 9 классов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56767" cy="6598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81640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21024" y="0"/>
            <a:ext cx="125057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Результаты государственной итоговой аттестации по русскому языку </a:t>
            </a:r>
            <a:endParaRPr lang="ru-RU" sz="2000" dirty="0" smtClean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9 классов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35216860"/>
              </p:ext>
            </p:extLst>
          </p:nvPr>
        </p:nvGraphicFramePr>
        <p:xfrm>
          <a:off x="309283" y="719666"/>
          <a:ext cx="11483788" cy="5855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81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69319395"/>
              </p:ext>
            </p:extLst>
          </p:nvPr>
        </p:nvGraphicFramePr>
        <p:xfrm>
          <a:off x="-141890" y="715042"/>
          <a:ext cx="11468321" cy="633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76592" y="0"/>
            <a:ext cx="10494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Результаты государственной итоговой аттестации по русскому языку учащихся 9 классов 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08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51889749"/>
              </p:ext>
            </p:extLst>
          </p:nvPr>
        </p:nvGraphicFramePr>
        <p:xfrm>
          <a:off x="844062" y="719665"/>
          <a:ext cx="10578904" cy="599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372" y="189186"/>
            <a:ext cx="111935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математике </a:t>
            </a:r>
            <a:r>
              <a:rPr lang="ru-RU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 </a:t>
            </a:r>
            <a:r>
              <a:rPr lang="ru-RU" sz="2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</a:t>
            </a:r>
            <a:r>
              <a:rPr lang="ru-RU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9 </a:t>
            </a:r>
            <a:r>
              <a:rPr lang="ru-RU" sz="2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классов</a:t>
            </a:r>
            <a:endParaRPr lang="ru-RU" sz="2000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11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201176"/>
              </p:ext>
            </p:extLst>
          </p:nvPr>
        </p:nvGraphicFramePr>
        <p:xfrm>
          <a:off x="94130" y="-11030"/>
          <a:ext cx="11806516" cy="6871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8883"/>
                <a:gridCol w="2405056"/>
                <a:gridCol w="2203716"/>
                <a:gridCol w="2204611"/>
                <a:gridCol w="2944250"/>
              </a:tblGrid>
              <a:tr h="59877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Единый государственный экзамен (ЕГЭ)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Основной государственный экзамен (ОГЭ)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предмет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количество участников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% от общего количества участников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количество участников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% от общего количества участников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31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258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99,2%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31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Русский 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97,1%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257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99%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556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 б.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44,3%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47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53%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62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00FFFF"/>
                          </a:highlight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highlight>
                            <a:srgbClr val="00FFFF"/>
                          </a:highlight>
                        </a:rPr>
                        <a:t>54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highlight>
                            <a:srgbClr val="00FFFF"/>
                          </a:highlight>
                        </a:rPr>
                        <a:t>51%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highlight>
                            <a:srgbClr val="00FFFF"/>
                          </a:highlight>
                        </a:rPr>
                        <a:t>165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highlight>
                            <a:srgbClr val="00FFFF"/>
                          </a:highlight>
                        </a:rPr>
                        <a:t>63,4%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31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Биология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17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16%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42%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62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Информатика и ИКТ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8,4%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40%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31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21%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31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23%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12%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31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11,3%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31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История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15%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31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Литература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  <a:tr h="47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Английский 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35" marR="453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15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8152499"/>
              </p:ext>
            </p:extLst>
          </p:nvPr>
        </p:nvGraphicFramePr>
        <p:xfrm>
          <a:off x="491235" y="940383"/>
          <a:ext cx="11238309" cy="572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9393" y="304800"/>
            <a:ext cx="11330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математике в разрезе каждого ОУ КГО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чащихся 9 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86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83482441"/>
              </p:ext>
            </p:extLst>
          </p:nvPr>
        </p:nvGraphicFramePr>
        <p:xfrm>
          <a:off x="772510" y="756746"/>
          <a:ext cx="10818855" cy="5733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5835" y="147918"/>
            <a:ext cx="11295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физике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 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dirty="0" smtClean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66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15838467"/>
              </p:ext>
            </p:extLst>
          </p:nvPr>
        </p:nvGraphicFramePr>
        <p:xfrm>
          <a:off x="867103" y="930166"/>
          <a:ext cx="10531366" cy="5504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5459" y="268941"/>
            <a:ext cx="10878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химии в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dirty="0" smtClean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19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10394226"/>
              </p:ext>
            </p:extLst>
          </p:nvPr>
        </p:nvGraphicFramePr>
        <p:xfrm>
          <a:off x="819807" y="945931"/>
          <a:ext cx="10578662" cy="5678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08530" y="282388"/>
            <a:ext cx="9802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информатике и ИКТ в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9 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3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34511799"/>
              </p:ext>
            </p:extLst>
          </p:nvPr>
        </p:nvGraphicFramePr>
        <p:xfrm>
          <a:off x="504497" y="835572"/>
          <a:ext cx="11177751" cy="5638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6141" y="228600"/>
            <a:ext cx="10300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биологии в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9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444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00781042"/>
              </p:ext>
            </p:extLst>
          </p:nvPr>
        </p:nvGraphicFramePr>
        <p:xfrm>
          <a:off x="658904" y="835572"/>
          <a:ext cx="11291357" cy="5785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8905" y="174812"/>
            <a:ext cx="10273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истории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 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9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92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17811760"/>
              </p:ext>
            </p:extLst>
          </p:nvPr>
        </p:nvGraphicFramePr>
        <p:xfrm>
          <a:off x="0" y="1043547"/>
          <a:ext cx="1146153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6106" y="134471"/>
            <a:ext cx="10488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географии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 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9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08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94649988"/>
              </p:ext>
            </p:extLst>
          </p:nvPr>
        </p:nvGraphicFramePr>
        <p:xfrm>
          <a:off x="819808" y="1219165"/>
          <a:ext cx="1046830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1671" y="295835"/>
            <a:ext cx="10945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английскому языку в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9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13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39169191"/>
              </p:ext>
            </p:extLst>
          </p:nvPr>
        </p:nvGraphicFramePr>
        <p:xfrm>
          <a:off x="322729" y="1069290"/>
          <a:ext cx="11537577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9894" y="255494"/>
            <a:ext cx="9964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обществознанию в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9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2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27978061"/>
              </p:ext>
            </p:extLst>
          </p:nvPr>
        </p:nvGraphicFramePr>
        <p:xfrm>
          <a:off x="336175" y="988607"/>
          <a:ext cx="11591365" cy="566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81635" y="255494"/>
            <a:ext cx="10582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литературе в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9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3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487863"/>
            <a:ext cx="8534400" cy="150653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5153" y="847165"/>
            <a:ext cx="115375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  <a:latin typeface="Arial Black" panose="020B0A04020102020204" pitchFamily="34" charset="0"/>
              </a:rPr>
              <a:t>Результаты государственной итоговой аттестации </a:t>
            </a:r>
            <a:r>
              <a:rPr lang="ru-RU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учащихся 11 </a:t>
            </a:r>
            <a:r>
              <a:rPr lang="ru-RU" sz="6000" dirty="0">
                <a:solidFill>
                  <a:srgbClr val="FF0000"/>
                </a:solidFill>
                <a:latin typeface="Arial Black" panose="020B0A04020102020204" pitchFamily="34" charset="0"/>
              </a:rPr>
              <a:t>классов </a:t>
            </a:r>
          </a:p>
        </p:txBody>
      </p:sp>
    </p:spTree>
    <p:extLst>
      <p:ext uri="{BB962C8B-B14F-4D97-AF65-F5344CB8AC3E}">
        <p14:creationId xmlns:p14="http://schemas.microsoft.com/office/powerpoint/2010/main" val="2735785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507238"/>
              </p:ext>
            </p:extLst>
          </p:nvPr>
        </p:nvGraphicFramePr>
        <p:xfrm>
          <a:off x="144379" y="144382"/>
          <a:ext cx="11806991" cy="6400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581"/>
                <a:gridCol w="3787581"/>
                <a:gridCol w="4231829"/>
              </a:tblGrid>
              <a:tr h="56228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ЕГЭ</a:t>
                      </a:r>
                    </a:p>
                  </a:txBody>
                  <a:tcPr/>
                </a:tc>
              </a:tr>
              <a:tr h="138645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МАОУ «Школа №1»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Физика, история, английский язык, литература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Русский</a:t>
                      </a:r>
                      <a:r>
                        <a:rPr lang="ru-RU" sz="2000" b="1" baseline="0" dirty="0" smtClean="0">
                          <a:latin typeface="Arial Black" panose="020B0A04020102020204" pitchFamily="34" charset="0"/>
                        </a:rPr>
                        <a:t> язык, математика П., химия, биология, английский язык, литература</a:t>
                      </a:r>
                      <a:endParaRPr lang="ru-RU" sz="2000" b="1" dirty="0" smtClean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97051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МАОУ «Школа №3»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Биология, история, обществознание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История, физика</a:t>
                      </a:r>
                    </a:p>
                  </a:txBody>
                  <a:tcPr/>
                </a:tc>
              </a:tr>
              <a:tr h="97051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МАОУ «Лицей</a:t>
                      </a:r>
                      <a:r>
                        <a:rPr lang="ru-RU" sz="2000" b="1" baseline="0" dirty="0" smtClean="0">
                          <a:latin typeface="Arial Black" panose="020B0A04020102020204" pitchFamily="34" charset="0"/>
                        </a:rPr>
                        <a:t> №5»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Биология, Английский язык, литература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latin typeface="Arial Black" panose="020B0A04020102020204" pitchFamily="34" charset="0"/>
                        </a:rPr>
                        <a:t>Математика П, история,  английский язык, физика</a:t>
                      </a:r>
                      <a:endParaRPr lang="ru-RU" sz="2000" b="1" dirty="0" smtClean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138645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МАОУ «Школа №58»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Биология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latin typeface="Arial Black" panose="020B0A04020102020204" pitchFamily="34" charset="0"/>
                        </a:rPr>
                        <a:t>Математика П, биология, история, обществознание, физика</a:t>
                      </a:r>
                      <a:endParaRPr lang="ru-RU" sz="2000" b="1" dirty="0" smtClean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622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МАОУ «Школа №6»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Физика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622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МАОУ</a:t>
                      </a:r>
                      <a:r>
                        <a:rPr lang="ru-RU" sz="2000" b="1" baseline="0" dirty="0" smtClean="0">
                          <a:latin typeface="Arial Black" panose="020B0A04020102020204" pitchFamily="34" charset="0"/>
                        </a:rPr>
                        <a:t> «Школа №7»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 Black" panose="020B0A04020102020204" pitchFamily="34" charset="0"/>
                        </a:rPr>
                        <a:t>Биология, география</a:t>
                      </a:r>
                      <a:endParaRPr lang="ru-RU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993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0281368"/>
              </p:ext>
            </p:extLst>
          </p:nvPr>
        </p:nvGraphicFramePr>
        <p:xfrm>
          <a:off x="94129" y="630621"/>
          <a:ext cx="12097872" cy="603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00953" y="201706"/>
            <a:ext cx="1099969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Результаты государственной итоговой аттестации по русскому 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языку</a:t>
            </a:r>
          </a:p>
          <a:p>
            <a:pPr algn="ctr"/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11 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классов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724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91118329"/>
              </p:ext>
            </p:extLst>
          </p:nvPr>
        </p:nvGraphicFramePr>
        <p:xfrm>
          <a:off x="331076" y="1061544"/>
          <a:ext cx="11225047" cy="556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77765" y="252247"/>
            <a:ext cx="1024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Результаты государственной итоговой аттестации по русскому языку учащихся 11 классов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75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8805" y="154744"/>
            <a:ext cx="10719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математике в разрезе каждого ОУ КГО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Результаты сдачи ЕГЭ математика профильная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28162365"/>
              </p:ext>
            </p:extLst>
          </p:nvPr>
        </p:nvGraphicFramePr>
        <p:xfrm>
          <a:off x="683172" y="1213652"/>
          <a:ext cx="1079412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68470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33846535"/>
              </p:ext>
            </p:extLst>
          </p:nvPr>
        </p:nvGraphicFramePr>
        <p:xfrm>
          <a:off x="450167" y="984884"/>
          <a:ext cx="11342440" cy="554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6087" y="0"/>
            <a:ext cx="1162743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endParaRPr lang="ru-RU" sz="2000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математике профильной </a:t>
            </a:r>
            <a:r>
              <a:rPr lang="ru-RU" sz="2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 разрезе каждого ОУ </a:t>
            </a:r>
            <a:r>
              <a:rPr lang="ru-RU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КГО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11 классов</a:t>
            </a:r>
            <a:endParaRPr lang="ru-RU" sz="2000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6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66425879"/>
              </p:ext>
            </p:extLst>
          </p:nvPr>
        </p:nvGraphicFramePr>
        <p:xfrm>
          <a:off x="457200" y="867103"/>
          <a:ext cx="11351172" cy="5584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3718" y="188259"/>
            <a:ext cx="10085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химии в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11 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145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20229840"/>
              </p:ext>
            </p:extLst>
          </p:nvPr>
        </p:nvGraphicFramePr>
        <p:xfrm>
          <a:off x="488731" y="835572"/>
          <a:ext cx="11098924" cy="5649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4855" y="268014"/>
            <a:ext cx="1097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Основные результаты ГИА – 2019 по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биологии в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разрезе каждого ОУ КГО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учащихся 11 классов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5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1170</TotalTime>
  <Words>694</Words>
  <Application>Microsoft Office PowerPoint</Application>
  <PresentationFormat>Широкоэкранный</PresentationFormat>
  <Paragraphs>161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 Black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 ГИА – 2019 в разрезе каждого ОУ КГО учащихся 9 классов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Lenovo(b570e)</dc:creator>
  <cp:lastModifiedBy>Degtyareva</cp:lastModifiedBy>
  <cp:revision>52</cp:revision>
  <dcterms:created xsi:type="dcterms:W3CDTF">2019-08-06T16:15:13Z</dcterms:created>
  <dcterms:modified xsi:type="dcterms:W3CDTF">2019-10-01T08:09:53Z</dcterms:modified>
</cp:coreProperties>
</file>